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82" r:id="rId4"/>
    <p:sldId id="286" r:id="rId5"/>
    <p:sldId id="287" r:id="rId6"/>
    <p:sldId id="288" r:id="rId7"/>
    <p:sldId id="270" r:id="rId8"/>
    <p:sldId id="301" r:id="rId9"/>
    <p:sldId id="289" r:id="rId10"/>
    <p:sldId id="260" r:id="rId11"/>
    <p:sldId id="293" r:id="rId12"/>
    <p:sldId id="295" r:id="rId13"/>
    <p:sldId id="296" r:id="rId14"/>
    <p:sldId id="297" r:id="rId15"/>
    <p:sldId id="294" r:id="rId16"/>
    <p:sldId id="298" r:id="rId17"/>
    <p:sldId id="300" r:id="rId18"/>
    <p:sldId id="304" r:id="rId19"/>
    <p:sldId id="305" r:id="rId20"/>
    <p:sldId id="308" r:id="rId21"/>
    <p:sldId id="307" r:id="rId22"/>
    <p:sldId id="310" r:id="rId23"/>
    <p:sldId id="309" r:id="rId24"/>
    <p:sldId id="312" r:id="rId25"/>
    <p:sldId id="311" r:id="rId26"/>
    <p:sldId id="314" r:id="rId27"/>
    <p:sldId id="315" r:id="rId28"/>
    <p:sldId id="313" r:id="rId29"/>
    <p:sldId id="318" r:id="rId30"/>
    <p:sldId id="316" r:id="rId31"/>
    <p:sldId id="317" r:id="rId32"/>
    <p:sldId id="319" r:id="rId33"/>
    <p:sldId id="320" r:id="rId34"/>
    <p:sldId id="267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等线" panose="02010600030101010101" pitchFamily="2" charset="-122"/>
      <p:regular r:id="rId42"/>
      <p:bold r:id="rId43"/>
    </p:embeddedFont>
    <p:embeddedFont>
      <p:font typeface="微软雅黑" panose="020B0503020204020204" pitchFamily="34" charset="-122"/>
      <p:regular r:id="rId44"/>
      <p:bold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3097" initials="1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00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986" autoAdjust="0"/>
  </p:normalViewPr>
  <p:slideViewPr>
    <p:cSldViewPr snapToGrid="0">
      <p:cViewPr varScale="1">
        <p:scale>
          <a:sx n="102" d="100"/>
          <a:sy n="102" d="100"/>
        </p:scale>
        <p:origin x="11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Burg</a:t>
            </a:r>
            <a:r>
              <a:rPr lang="zh-CN" altLang="en-US" b="1" dirty="0"/>
              <a:t>法的计算原理</a:t>
            </a:r>
            <a:endParaRPr lang="en-US" altLang="zh-CN" b="1" dirty="0"/>
          </a:p>
          <a:p>
            <a:r>
              <a:rPr lang="zh-CN" altLang="en-US" b="1" dirty="0"/>
              <a:t>一个数据长度为</a:t>
            </a:r>
            <a:r>
              <a:rPr lang="en-US" altLang="zh-CN" b="1" dirty="0"/>
              <a:t>N</a:t>
            </a:r>
            <a:r>
              <a:rPr lang="zh-CN" altLang="en-US" b="1" dirty="0"/>
              <a:t>的随机序列，通过取前向预测误差和后向预测误差各自模的平方计算各自的功率，相加后除</a:t>
            </a:r>
            <a:r>
              <a:rPr lang="en-US" altLang="zh-CN" b="1" dirty="0"/>
              <a:t>2</a:t>
            </a:r>
            <a:r>
              <a:rPr lang="zh-CN" altLang="en-US" b="1" dirty="0"/>
              <a:t>为预测误差平均功率</a:t>
            </a:r>
            <a:endParaRPr lang="en-US" altLang="zh-CN" b="1" dirty="0"/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267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现要求平均预测误差功率最小时的反射系数，就是对其求偏导，计算出最小时的反射系数</a:t>
            </a:r>
            <a:endParaRPr lang="en-US" altLang="zh-CN" b="1" dirty="0"/>
          </a:p>
          <a:p>
            <a:r>
              <a:rPr lang="zh-CN" altLang="en-US" b="1" dirty="0"/>
              <a:t>反射系数：由低阶系数反射而成</a:t>
            </a:r>
            <a:endParaRPr lang="en-US" altLang="zh-CN" b="1" dirty="0"/>
          </a:p>
          <a:p>
            <a:r>
              <a:rPr lang="zh-CN" altLang="en-US" b="1" dirty="0"/>
              <a:t>最后再利用</a:t>
            </a:r>
            <a:r>
              <a:rPr lang="en-US" altLang="zh-CN" b="1" dirty="0"/>
              <a:t>l-d</a:t>
            </a:r>
            <a:r>
              <a:rPr lang="zh-CN" altLang="en-US" b="1" dirty="0"/>
              <a:t>递推式求出模型的参数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003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思路</a:t>
            </a:r>
            <a:endParaRPr lang="en-US" altLang="zh-CN" b="1" dirty="0"/>
          </a:p>
          <a:p>
            <a:r>
              <a:rPr lang="zh-CN" altLang="en-US" b="1" dirty="0"/>
              <a:t>首先确定初始条件，前向预测误差和后向预测误差在</a:t>
            </a:r>
            <a:r>
              <a:rPr lang="en-US" altLang="zh-CN" b="1" dirty="0"/>
              <a:t>0</a:t>
            </a:r>
            <a:r>
              <a:rPr lang="zh-CN" altLang="en-US" b="1" dirty="0"/>
              <a:t>阶都等于随机信号样本值，然后算出白噪声功率初始值</a:t>
            </a:r>
            <a:endParaRPr lang="en-US" altLang="zh-CN" b="1" dirty="0"/>
          </a:p>
          <a:p>
            <a:r>
              <a:rPr lang="zh-CN" altLang="en-US" b="1" dirty="0"/>
              <a:t>计算出一阶的反射系数和参数</a:t>
            </a:r>
            <a:r>
              <a:rPr lang="en-US" altLang="zh-CN" b="1" dirty="0"/>
              <a:t>---</a:t>
            </a:r>
            <a:r>
              <a:rPr lang="zh-CN" altLang="en-US" b="1" dirty="0"/>
              <a:t>关系</a:t>
            </a:r>
            <a:endParaRPr lang="en-US" altLang="zh-CN" b="1" dirty="0"/>
          </a:p>
          <a:p>
            <a:r>
              <a:rPr lang="zh-CN" altLang="en-US" b="1" dirty="0"/>
              <a:t>递推一阶前后预测误差，最后计算白噪声功率</a:t>
            </a:r>
            <a:endParaRPr lang="en-US" altLang="zh-CN" b="1" dirty="0"/>
          </a:p>
          <a:p>
            <a:r>
              <a:rPr lang="en-US" altLang="zh-CN" b="1" dirty="0"/>
              <a:t>P=p+1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838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91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711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83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Poincare</a:t>
            </a:r>
            <a:r>
              <a:rPr lang="zh-CN" altLang="en-US" dirty="0"/>
              <a:t>散点图，是以相邻两个</a:t>
            </a:r>
            <a:r>
              <a:rPr lang="en-US" altLang="zh-CN" dirty="0"/>
              <a:t>RR</a:t>
            </a:r>
            <a:r>
              <a:rPr lang="zh-CN" altLang="en-US" dirty="0"/>
              <a:t>间期的前一个为横坐标，后一个</a:t>
            </a:r>
            <a:r>
              <a:rPr lang="en-US" altLang="zh-CN" dirty="0"/>
              <a:t>RR</a:t>
            </a:r>
            <a:r>
              <a:rPr lang="zh-CN" altLang="en-US" dirty="0"/>
              <a:t>间期为纵坐标为一个点，依次标绘所有正常</a:t>
            </a:r>
            <a:r>
              <a:rPr lang="en-US" altLang="zh-CN" dirty="0"/>
              <a:t>RR</a:t>
            </a:r>
            <a:r>
              <a:rPr lang="zh-CN" altLang="en-US" dirty="0"/>
              <a:t>间期而形成的散点分布图。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90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439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近似熵是对数据是否有规律而进行量化描述的统计学参数，它用一个非负数来表示一个时间序列的复杂性，反映了时间序列中新信息发生的可能性。</a:t>
                </a:r>
                <a:endPara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对于一系列数据来说，规律性越强，近似熵越小，相反越复杂、越缺少规律性，近似熵越大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是预先给定的参数</a:t>
                </a:r>
                <a:r>
                  <a:rPr lang="zh-CN" altLang="en-US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近似熵是对数据是否有规律而进行量化描述的统计学参数，它用一个非负数来表示一个时间序列的复杂性，反映了时间序列中新信息发生的可能性。</a:t>
                </a:r>
                <a:endParaRPr lang="en-US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对于一系列数据来说，规律性越强，近似熵越小，相反越复杂、越缺少规律性，近似熵越大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𝑚</a:t>
                </a:r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𝑟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是预先给定的参数</a:t>
                </a:r>
                <a:r>
                  <a:rPr lang="zh-CN" altLang="en-US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endParaRPr lang="zh-CN" altLang="en-US" b="1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329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25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零均值化是指将输入数组的平均值减去每个元素，以使数组的平均值为零。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利用最小二乘法，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通过计算输入序列的平均值、斜率和截距，对输入序列进行去趋势化操作，使得序列中的趋势成分被移除。检查斜率的值是否小于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-0.04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或大于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0.04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。警告信息，输入序列可能存在显著的趋势。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窗函数是一种在时域上加权输入信号的方法，常用于减少频谱泄漏和窗口边界效应。在代码中，通过循环将窗函数应用于数组的每个元素。</a:t>
            </a:r>
            <a:endParaRPr lang="en-US" altLang="zh-CN" sz="1800" b="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zh-CN" altLang="zh-CN" sz="1800" b="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938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sz="1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zh-CN" sz="12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zh-CN" sz="12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必然相似</a:t>
                </a:r>
                <a:endParaRPr lang="en-US" altLang="zh-CN" sz="12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200" b="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不计数自身匹配的统计量，熵是新信息产生的测度，所以比较数据和其自身没有意义</a:t>
                </a:r>
                <a:endParaRPr lang="en-US" altLang="zh-CN" sz="1200" b="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200" b="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200" b="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代码</a:t>
                </a:r>
                <a:endParaRPr lang="en-US" altLang="zh-CN" sz="1200" b="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altLang="zh-CN" sz="1200" b="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ApEn</a:t>
                </a:r>
                <a:r>
                  <a:rPr lang="zh-CN" altLang="en-US" sz="1200" b="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的等距采样问题</a:t>
                </a:r>
                <a:endParaRPr lang="en-US" altLang="zh-CN" sz="1200" b="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zh-CN" altLang="en-US" b="0" dirty="0"/>
                  <a:t>网上的代码只有在样本量较小时的结果才和</a:t>
                </a:r>
                <a:r>
                  <a:rPr lang="en-US" altLang="zh-CN" b="0" dirty="0"/>
                  <a:t>kubios</a:t>
                </a:r>
                <a:r>
                  <a:rPr lang="zh-CN" altLang="en-US" b="0" dirty="0"/>
                  <a:t>相同（</a:t>
                </a:r>
                <a:r>
                  <a:rPr lang="en-US" altLang="zh-CN" b="0" dirty="0"/>
                  <a:t>&lt;1000or700or800</a:t>
                </a:r>
                <a:r>
                  <a:rPr lang="zh-CN" altLang="en-US" b="0" dirty="0"/>
                  <a:t>？）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如</a:t>
                </a:r>
                <a:r>
                  <a:rPr lang="en-US" altLang="zh-CN" sz="12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𝑋</a:t>
                </a:r>
                <a:r>
                  <a:rPr lang="zh-CN" altLang="zh-CN" sz="12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𝑖)</a:t>
                </a:r>
                <a:r>
                  <a:rPr lang="zh-CN" altLang="zh-CN" sz="12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2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𝑋</a:t>
                </a:r>
                <a:r>
                  <a:rPr lang="zh-CN" altLang="zh-CN" sz="12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𝑖)</a:t>
                </a:r>
                <a:r>
                  <a:rPr lang="zh-CN" altLang="zh-CN" sz="12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必然相似</a:t>
                </a:r>
                <a:endParaRPr lang="en-US" altLang="zh-CN" sz="12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200" b="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不计数自身匹配的统计量，熵是新信息产生的测度，所以比较数据和其自身没有意义</a:t>
                </a:r>
                <a:endParaRPr lang="en-US" altLang="zh-CN" sz="1200" b="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200" b="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200" b="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代码</a:t>
                </a:r>
                <a:endParaRPr lang="en-US" altLang="zh-CN" sz="1200" b="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altLang="zh-CN" sz="1200" b="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ApEn</a:t>
                </a:r>
                <a:r>
                  <a:rPr lang="zh-CN" altLang="en-US" sz="1200" b="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的等距采样问题</a:t>
                </a:r>
                <a:endParaRPr lang="en-US" altLang="zh-CN" sz="1200" b="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zh-CN" altLang="en-US" b="0" dirty="0"/>
                  <a:t>网上的代码只有在样本量较小时的结果才和</a:t>
                </a:r>
                <a:r>
                  <a:rPr lang="en-US" altLang="zh-CN" b="0" dirty="0"/>
                  <a:t>kubios</a:t>
                </a:r>
                <a:r>
                  <a:rPr lang="zh-CN" altLang="en-US" b="0" dirty="0"/>
                  <a:t>相同（</a:t>
                </a:r>
                <a:r>
                  <a:rPr lang="en-US" altLang="zh-CN" b="0" dirty="0"/>
                  <a:t>&lt;1000or700or800</a:t>
                </a:r>
                <a:r>
                  <a:rPr lang="zh-CN" altLang="en-US" b="0" dirty="0"/>
                  <a:t>？）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510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基本原理是对时间序列进行粗粒化，在越来越粗略的时间分辨率下分析时间序列</a:t>
                </a:r>
                <a:endParaRPr lang="en-US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粗粒化（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Coarse Graining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）数据意味着对不同长度</a:t>
                </a:r>
                <a14:m>
                  <m:oMath xmlns:m="http://schemas.openxmlformats.org/officeDocument/2006/math">
                    <m:r>
                      <a:rPr lang="zh-CN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且不重叠窗口的连续点取平均值，以创建不同尺度（或分辨率）的信号，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为尺度因子（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Kubios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默认</a:t>
                </a:r>
                <a14:m>
                  <m:oMath xmlns:m="http://schemas.openxmlformats.org/officeDocument/2006/math">
                    <m:r>
                      <a:rPr lang="zh-CN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=1,2,…,20</m:t>
                    </m:r>
                  </m:oMath>
                </a14:m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基本原理是对时间序列进行粗粒化，在越来越粗略的时间分辨率下分析时间序列</a:t>
                </a:r>
                <a:endParaRPr lang="en-US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粗粒化（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Coarse Graining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）数据意味着对不同长度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且不重叠窗口的连续点取平均值，以创建不同尺度（或分辨率）的信号，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𝜏 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为尺度因子（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Kubios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默认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𝜏=1,2,…,20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zh-CN" altLang="en-US" b="1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793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去趋势波动分析测量信号内部的相关性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，通过去除趋势项将信号与外部环境引入的噪声进行分离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计算信号的累计离差值并进行分段，各段减去对应的局部趋势后计算相应的波动信号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fn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，然后研究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fn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随分段长度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变化的分布规律。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代码里（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&lt;1000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）与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kubios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一样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078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关联维数也是对数据复杂性的度量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Kubios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默认嵌入维数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en-US" altLang="zh-CN" b="0" dirty="0"/>
                  <a:t>r</a:t>
                </a:r>
                <a:r>
                  <a:rPr lang="zh-CN" altLang="en-US" b="0" dirty="0"/>
                  <a:t>的取值，</a:t>
                </a:r>
                <a:r>
                  <a:rPr lang="zh-CN" altLang="en-US" dirty="0"/>
                  <a:t>取标量的上限值为使关联函数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dirty="0"/>
                  <a:t>的对数值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1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zh-CN" altLang="zh-CN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altLang="zh-CN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altLang="zh-CN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近似为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时的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取值 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下限取为使由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</m:func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zh-CN" altLang="en-US" dirty="0"/>
                  <a:t>求得的关联维数接近于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时的标量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取值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dirty="0"/>
                  <a:t>等距间隔取值，等比例递增取值，等指数比例递增取值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关联维数也是对数据复杂性的度量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Kubios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默认嵌入维数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𝑚=10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en-US" altLang="zh-CN" b="0" dirty="0"/>
                  <a:t>r</a:t>
                </a:r>
                <a:r>
                  <a:rPr lang="zh-CN" altLang="en-US" b="0" dirty="0"/>
                  <a:t>的取值，</a:t>
                </a:r>
                <a:r>
                  <a:rPr lang="zh-CN" altLang="en-US" dirty="0"/>
                  <a:t>取标量的上限值为使关联函数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𝐶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^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𝑚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𝑟)</a:t>
                </a:r>
                <a:r>
                  <a:rPr lang="zh-CN" altLang="en-US" dirty="0"/>
                  <a:t>的对数值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log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⁡〖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𝐶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𝑚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𝑟)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</a:t>
                </a:r>
                <a:r>
                  <a:rPr lang="zh-CN" altLang="en-US" dirty="0"/>
                  <a:t>近似为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时的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取值 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下限取为使由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𝐷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2=lim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┬(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𝑟→0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)⁡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lim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┬(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𝑁→∞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)⁡〖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log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⁡〖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𝐶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^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𝑚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𝑟)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〗/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log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⁡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𝑟 </a:t>
                </a:r>
                <a:r>
                  <a:rPr lang="zh-CN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〗</a:t>
                </a:r>
                <a:r>
                  <a:rPr lang="en-US" altLang="zh-CN" sz="1800" i="0" kern="10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/>
                  <a:t>求得的关联维数接近于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时的标量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取值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dirty="0"/>
                  <a:t>等距间隔取值，等比例递增取值，等指数比例递增取值</a:t>
                </a:r>
                <a:endParaRPr lang="en-US" altLang="zh-CN" b="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263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61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631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三次样条插值就是将原始长序列分割成若干段构造多个三次函数（每段一个），使得分段的衔接处具有二阶导数连续的性质（也就是光滑衔接）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427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240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071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32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93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左边两路为输入，右边两路为输出，中间以一个小圆表示加减运算（右上路为相加输出，右下路为相减输出。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每级（列）的计算都是由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个数据输入，两两构成一个蝶形（共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N/2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个蝶形），每级都有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N/2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个蝶形，每个蝶形都要乘以旋转因子，运算而得到另外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个复数输出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进行蝶形运算，重点是要找出旋转因子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的变化规律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18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6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最高位和最低位，次高位和次低位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66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73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按照蝶形图从左到右进行编程，首先有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然后对于第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级，有多少种蝶形运算就要需要循环多少次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随着该循环的不同，旋转因子的指数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也不同。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同种蝶形运算的次数刚好为旋转因子增量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旋转因子在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库中无法计算，计算消去虚数单位</a:t>
            </a:r>
          </a:p>
          <a:p>
            <a:pPr marL="342900" indent="-342900" algn="just">
              <a:buFont typeface="+mj-lt"/>
              <a:buAutoNum type="arabicPeriod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13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Burg</a:t>
            </a:r>
            <a:r>
              <a:rPr lang="zh-CN" altLang="en-US" b="1" dirty="0"/>
              <a:t>法要求平均误差功率最小，进而求反射系数和</a:t>
            </a:r>
            <a:r>
              <a:rPr lang="en-US" altLang="zh-CN" b="1" dirty="0" err="1"/>
              <a:t>ar</a:t>
            </a:r>
            <a:r>
              <a:rPr lang="zh-CN" altLang="en-US" b="1" dirty="0"/>
              <a:t>模型各参数，这是</a:t>
            </a:r>
            <a:r>
              <a:rPr lang="en-US" altLang="zh-CN" b="1" dirty="0"/>
              <a:t>burg</a:t>
            </a:r>
            <a:r>
              <a:rPr lang="zh-CN" altLang="en-US" b="1" dirty="0"/>
              <a:t>法实现的前提条件。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88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10"/>
          <p:cNvSpPr>
            <a:spLocks noChangeArrowheads="1"/>
          </p:cNvSpPr>
          <p:nvPr/>
        </p:nvSpPr>
        <p:spPr bwMode="auto">
          <a:xfrm>
            <a:off x="3825906" y="2558644"/>
            <a:ext cx="45401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组会报告</a:t>
            </a:r>
            <a:endParaRPr lang="zh-CN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6" name="文本框 11"/>
          <p:cNvSpPr>
            <a:spLocks noChangeArrowheads="1"/>
          </p:cNvSpPr>
          <p:nvPr/>
        </p:nvSpPr>
        <p:spPr bwMode="auto">
          <a:xfrm>
            <a:off x="2814987" y="4041909"/>
            <a:ext cx="6486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汇报人：李泳贤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077" name="直接连接符 13"/>
          <p:cNvSpPr>
            <a:spLocks noChangeShapeType="1"/>
          </p:cNvSpPr>
          <p:nvPr/>
        </p:nvSpPr>
        <p:spPr bwMode="auto">
          <a:xfrm>
            <a:off x="2087701" y="3555514"/>
            <a:ext cx="8016598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5" name="图片 4" descr="D:\1北体\新闻中心\校徽.jpg校徽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29875" y="660273"/>
            <a:ext cx="932241" cy="91122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6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ldLvl="0" autoUpdateAnimBg="0"/>
      <p:bldP spid="3076" grpId="0" bldLvl="0" autoUpdateAnimBg="0"/>
      <p:bldP spid="307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19250" y="1708770"/>
            <a:ext cx="4205521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59727" y="2348338"/>
            <a:ext cx="4610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506412" y="3232125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1947661" y="2950847"/>
            <a:ext cx="3230339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Burg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递推法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719165" y="1463485"/>
                <a:ext cx="10753669" cy="325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540000" algn="just">
                  <a:lnSpc>
                    <a:spcPct val="200000"/>
                  </a:lnSpc>
                </a:pP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估计方法：直接由时间序列计算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AR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模型参数的方法，求前、后向预测误差平均功率最小时的反射系数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，进而求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AR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sSubSup>
                        <m:sSub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5" y="1463485"/>
                <a:ext cx="10753669" cy="3256148"/>
              </a:xfrm>
              <a:prstGeom prst="rect">
                <a:avLst/>
              </a:prstGeom>
              <a:blipFill>
                <a:blip r:embed="rId6"/>
                <a:stretch>
                  <a:fillRect l="-907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41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Burg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递推法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719165" y="1113581"/>
                <a:ext cx="10753669" cy="5425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设信号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观测数据区间为：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0≤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，前向、后向预测误差功率分别用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表示，预测误差平均功率用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为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其中，前向、后向预测误差公式分别为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𝑝𝑘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𝑝𝑘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zh-CN" sz="32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5" y="1113581"/>
                <a:ext cx="10753669" cy="5425331"/>
              </a:xfrm>
              <a:prstGeom prst="rect">
                <a:avLst/>
              </a:prstGeom>
              <a:blipFill>
                <a:blip r:embed="rId6"/>
                <a:stretch>
                  <a:fillRect l="-340" r="-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31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Burg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递推法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719165" y="1113581"/>
                <a:ext cx="10753669" cy="476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300000"/>
                  </a:lnSpc>
                </a:pP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求预测误差平均功率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最小时的反射系数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，令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𝐾𝑝</m:t>
                          </m:r>
                        </m:den>
                      </m:f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zh-CN" altLang="zh-CN" sz="20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zh-CN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−1)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20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300000"/>
                  </a:lnSpc>
                </a:pP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基于反射系数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0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Levison-Durbin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递推关系式求</a:t>
                </a:r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AR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，进而求得功率谱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3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5" y="1113581"/>
                <a:ext cx="10753669" cy="4761303"/>
              </a:xfrm>
              <a:prstGeom prst="rect">
                <a:avLst/>
              </a:prstGeom>
              <a:blipFill>
                <a:blip r:embed="rId6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36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Burg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递推法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719165" y="1113581"/>
                <a:ext cx="10753669" cy="5866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Burg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递推法步骤：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）确定初始条件：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白噪声功率初始值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0≤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−1)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:</a:t>
                </a:r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=1,2,…,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）计算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=(1−</m:t>
                    </m:r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）令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，重复（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）直至所需要的阶次。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3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5" y="1113581"/>
                <a:ext cx="10753669" cy="5866414"/>
              </a:xfrm>
              <a:prstGeom prst="rect">
                <a:avLst/>
              </a:prstGeom>
              <a:blipFill>
                <a:blip r:embed="rId6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75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8A72E04-EDB2-D59D-8734-FAAC98527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087" y="0"/>
            <a:ext cx="579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8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C40E24-493B-3BB3-65D4-18C3D21A7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434" y="165650"/>
            <a:ext cx="4067175" cy="5343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76F145-59BC-6034-F41B-32D949D47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82" y="165650"/>
            <a:ext cx="486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AR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模型的定阶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1009601" y="1239814"/>
                <a:ext cx="10753669" cy="4218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最终预报误差准则</a:t>
                </a:r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(FPE)</a:t>
                </a: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𝐹𝑃𝐸</m:t>
                    </m:r>
                    <m:d>
                      <m:d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−1+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−1−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sSubSup>
                      <m:sSubSup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赤池信息准则</a:t>
                </a:r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(AIC)</a:t>
                </a: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𝐴𝐼𝐶</m:t>
                    </m:r>
                    <m:d>
                      <m:d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𝑁𝑙𝑛</m:t>
                    </m:r>
                    <m:sSubSup>
                      <m:sSubSup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为分析数据的长度，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阶模型预测误差功率估计，选择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𝐹𝑃𝐸</m:t>
                    </m:r>
                    <m:d>
                      <m:d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𝐴𝐼𝐶</m:t>
                    </m:r>
                    <m:d>
                      <m:d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曲线中的极小值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作为理论最优阶次。</a:t>
                </a:r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01" y="1239814"/>
                <a:ext cx="10753669" cy="4218591"/>
              </a:xfrm>
              <a:prstGeom prst="rect">
                <a:avLst/>
              </a:prstGeom>
              <a:blipFill>
                <a:blip r:embed="rId6"/>
                <a:stretch>
                  <a:fillRect l="-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95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19250" y="1708770"/>
            <a:ext cx="4205521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59727" y="2348338"/>
            <a:ext cx="4610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非线性</a:t>
            </a:r>
            <a:endParaRPr lang="en-US" altLang="zh-CN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06412" y="3232125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1947661" y="2950847"/>
            <a:ext cx="3230339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B85232-155E-F2A4-B3B4-B612A66B8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2" y="1260317"/>
            <a:ext cx="7430943" cy="5400000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庞加莱图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Poincaré plot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443E7E-3C69-AA8B-7261-6F1AA63EB1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82" y="3099515"/>
            <a:ext cx="579492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8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0" y="1880220"/>
            <a:ext cx="4205521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90294" y="2505670"/>
            <a:ext cx="468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411162" y="3403575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1852411" y="3017522"/>
            <a:ext cx="3230339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6EAEC8-B20E-AC2C-E242-FF89D336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44" y="1260317"/>
            <a:ext cx="7660800" cy="5040000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庞加莱图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Poincaré plot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887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近似熵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Approximate entropy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（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ApEn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）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480FEC-360D-5236-5399-CB7281610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0" y="1272915"/>
            <a:ext cx="6899110" cy="52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B70140-2D90-4636-4BF4-A9DBA311A7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34" y="1089000"/>
            <a:ext cx="351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46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样本熵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Sample entropy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（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SampEn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）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6F512A-5E8A-5B63-1821-417CAD679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5" y="1260317"/>
            <a:ext cx="6697870" cy="52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A3637B-0A1C-6B30-826A-C0A4EF14F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735" y="1089113"/>
            <a:ext cx="351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71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近似熵与样本熵比较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290E62-060B-28CE-8631-4C9A146332B5}"/>
                  </a:ext>
                </a:extLst>
              </p:cNvPr>
              <p:cNvSpPr txBox="1"/>
              <p:nvPr/>
            </p:nvSpPr>
            <p:spPr>
              <a:xfrm>
                <a:off x="935261" y="1148894"/>
                <a:ext cx="10478456" cy="2734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近似熵</a:t>
                </a:r>
                <a:endParaRPr lang="en-US" altLang="zh-CN" sz="2000" b="1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在求向量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d>
                      <m:d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d>
                      <m:d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最大距离</a:t>
                </a:r>
                <a:r>
                  <a:rPr lang="zh-CN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时，包含了自身数据段。这种做法可以避免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d>
                      <m:d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等于</a:t>
                </a:r>
                <a:r>
                  <a:rPr lang="en-US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的情况，从而在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中出现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func>
                  </m:oMath>
                </a14:m>
                <a:r>
                  <a:rPr lang="zh-CN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的情况，但是将自身数据段引入到计算当中会带来计算偏差</a:t>
                </a:r>
                <a:endParaRPr lang="en-US" altLang="zh-CN" sz="16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熵</a:t>
                </a:r>
                <a:endParaRPr lang="en-US" altLang="zh-CN" sz="2000" b="1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zh-CN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计算时不与自身的数据序列作比较，即样本熵与数据的长度无关，</a:t>
                </a:r>
                <a:r>
                  <a:rPr lang="zh-CN" altLang="en-US" sz="16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且在参数不同时结果能保持相对一致性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290E62-060B-28CE-8631-4C9A14633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61" y="1148894"/>
                <a:ext cx="10478456" cy="2734018"/>
              </a:xfrm>
              <a:prstGeom prst="rect">
                <a:avLst/>
              </a:prstGeom>
              <a:blipFill>
                <a:blip r:embed="rId6"/>
                <a:stretch>
                  <a:fillRect l="-524" r="-58" b="-1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C212182-B30D-4F69-B8A2-232B0D5B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61" y="4229690"/>
            <a:ext cx="93916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3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it-IT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多尺度熵 </a:t>
              </a:r>
              <a:r>
                <a:rPr kumimoji="0" lang="it-IT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MultiScale Entropy</a:t>
              </a:r>
              <a:r>
                <a:rPr kumimoji="0" lang="zh-CN" altLang="it-IT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（</a:t>
              </a:r>
              <a:r>
                <a:rPr kumimoji="0" lang="it-IT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MSE</a:t>
              </a:r>
              <a:r>
                <a:rPr kumimoji="0" lang="zh-CN" altLang="it-IT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）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8E9746-5824-2FD0-5C8D-76CE50FA6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50" y="1957021"/>
            <a:ext cx="6744284" cy="44885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A610B2-B539-C13D-F78F-95108531A5C8}"/>
              </a:ext>
            </a:extLst>
          </p:cNvPr>
          <p:cNvSpPr txBox="1"/>
          <p:nvPr/>
        </p:nvSpPr>
        <p:spPr>
          <a:xfrm>
            <a:off x="1145650" y="1172498"/>
            <a:ext cx="10189029" cy="6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多尺度熵（</a:t>
            </a:r>
            <a:r>
              <a:rPr lang="en-US" altLang="zh-CN" dirty="0"/>
              <a:t>Multiscale entropy, MSE</a:t>
            </a:r>
            <a:r>
              <a:rPr lang="zh-CN" altLang="en-US" dirty="0"/>
              <a:t>）将样本熵扩展到多个时间尺度，以便在时间尺度不确定时提供额外的观察视角。</a:t>
            </a:r>
          </a:p>
        </p:txBody>
      </p:sp>
    </p:spTree>
    <p:extLst>
      <p:ext uri="{BB962C8B-B14F-4D97-AF65-F5344CB8AC3E}">
        <p14:creationId xmlns:p14="http://schemas.microsoft.com/office/powerpoint/2010/main" val="3627365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979558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去趋势波动分析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Detrended Fluctuation Analysis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（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DFA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）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CBE6B1-882B-E72C-7DAD-09717B9B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1" y="1187747"/>
            <a:ext cx="5800222" cy="54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4F5BFA-CCA7-4677-A555-A0DC88418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41" y="1207602"/>
            <a:ext cx="5781878" cy="93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FA2FC0-D478-576C-C74F-C75CDF98C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320" y="2838733"/>
            <a:ext cx="3600000" cy="27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49B424-95B3-3B51-2291-4CD7D391B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75" y="2828914"/>
            <a:ext cx="268654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94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关联维数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Correlation dimension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D89FCA-30AF-0AD7-DDB8-23D21E2D1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74" y="1212070"/>
            <a:ext cx="6127011" cy="5326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141F8E-915D-5CAB-FA32-5C8BAD371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480" y="1212070"/>
            <a:ext cx="3793333" cy="36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BD0039-5AA7-9B67-B2B7-97B193A34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7" y="5048040"/>
            <a:ext cx="4680000" cy="5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递归图分析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Recurrence plot analysis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50F1A6-B7DB-EAFC-2C67-7B042EA51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4" y="1141475"/>
            <a:ext cx="6630036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05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递归图分析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Recurrence plot analysis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642AF0-862A-7724-2645-96BFE8836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747" y="1141475"/>
            <a:ext cx="6766402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35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19250" y="1708770"/>
            <a:ext cx="4205521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59727" y="2348338"/>
            <a:ext cx="4610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三次样条插值法</a:t>
            </a:r>
            <a:endParaRPr lang="en-US" altLang="zh-CN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06412" y="3232125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1947661" y="2950847"/>
            <a:ext cx="3230339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4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3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FFT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算法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60" y="5832448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460F3A-82E0-D71E-7C86-386E2EA56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69" y="1355524"/>
            <a:ext cx="5094909" cy="46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70DCD3-517A-9631-B0D0-ED820F3F0E45}"/>
              </a:ext>
            </a:extLst>
          </p:cNvPr>
          <p:cNvSpPr txBox="1"/>
          <p:nvPr/>
        </p:nvSpPr>
        <p:spPr>
          <a:xfrm>
            <a:off x="6096000" y="1411387"/>
            <a:ext cx="5267739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进行零均值化（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zero-mean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）。可选调用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detrend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函数做去趋势处理；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确定变量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m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的值。这个值将作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为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输入序列（包括填充）的长度；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应用选择的窗函数（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windowing function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）；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如果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不选择窗函数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，则将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wsum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的值设置为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m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调用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realft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函数来执行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FFT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537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三次样条插值法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988D5CF-9BCC-DEEF-01B7-8DC8CB4A1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600" y="1191248"/>
            <a:ext cx="7200000" cy="21002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F3C606-85DF-2960-264C-60FF9A58C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026" y="3566466"/>
            <a:ext cx="59721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三次样条插值法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78047DC-B961-7C92-C9D7-BB47B0FBB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01" y="1269000"/>
            <a:ext cx="1046181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8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1059344"/>
            <a:chOff x="269376" y="639726"/>
            <a:chExt cx="11922624" cy="1059344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9540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三次样条插值法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C456E3-EF3D-34EE-7850-2C1FAEC8D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2" y="1100120"/>
            <a:ext cx="5801938" cy="547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3A8407-AA61-61DC-1112-5065216FAB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99" y="1287429"/>
            <a:ext cx="3240000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3603FB-59DE-6649-F2F7-46BC5BF8B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5686" y="1287429"/>
            <a:ext cx="218472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81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473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10"/>
          <p:cNvSpPr>
            <a:spLocks noChangeArrowheads="1"/>
          </p:cNvSpPr>
          <p:nvPr/>
        </p:nvSpPr>
        <p:spPr bwMode="auto">
          <a:xfrm>
            <a:off x="2087701" y="5021845"/>
            <a:ext cx="80165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3600" b="1" dirty="0">
                <a:latin typeface="+mn-ea"/>
                <a:ea typeface="+mn-ea"/>
              </a:rPr>
              <a:t>感谢各位</a:t>
            </a:r>
            <a:r>
              <a:rPr lang="zh-CN" altLang="en-US" sz="3600" b="1" dirty="0">
                <a:latin typeface="+mn-ea"/>
                <a:ea typeface="+mn-ea"/>
              </a:rPr>
              <a:t>观看</a:t>
            </a:r>
            <a:endParaRPr lang="zh-CN" altLang="zh-CN" sz="3600" b="1" dirty="0">
              <a:latin typeface="+mn-ea"/>
              <a:ea typeface="+mn-ea"/>
            </a:endParaRPr>
          </a:p>
        </p:txBody>
      </p:sp>
      <p:sp>
        <p:nvSpPr>
          <p:cNvPr id="3077" name="直接连接符 13"/>
          <p:cNvSpPr>
            <a:spLocks noChangeShapeType="1"/>
          </p:cNvSpPr>
          <p:nvPr/>
        </p:nvSpPr>
        <p:spPr bwMode="auto">
          <a:xfrm flipV="1">
            <a:off x="4288155" y="5767705"/>
            <a:ext cx="3540760" cy="127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078" name="椭圆 21"/>
          <p:cNvSpPr>
            <a:spLocks noChangeArrowheads="1"/>
          </p:cNvSpPr>
          <p:nvPr/>
        </p:nvSpPr>
        <p:spPr bwMode="auto">
          <a:xfrm>
            <a:off x="5385198" y="3293269"/>
            <a:ext cx="1365143" cy="142160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 descr="D:\1北体\新闻中心\WechatIMG13.jpegWechatIMG13"/>
          <p:cNvPicPr>
            <a:picLocks noChangeAspect="1"/>
          </p:cNvPicPr>
          <p:nvPr/>
        </p:nvPicPr>
        <p:blipFill>
          <a:blip r:embed="rId3"/>
          <a:srcRect t="21804" b="11041"/>
          <a:stretch>
            <a:fillRect/>
          </a:stretch>
        </p:blipFill>
        <p:spPr>
          <a:xfrm>
            <a:off x="0" y="0"/>
            <a:ext cx="12192000" cy="43967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5538132" y="3778875"/>
            <a:ext cx="1115735" cy="103290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 descr="D:\1北体\新闻中心\校徽.jpg校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29875" y="3893810"/>
            <a:ext cx="932241" cy="91122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ldLvl="0" autoUpdateAnimBg="0"/>
      <p:bldP spid="307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FFT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算法原理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AA3299-4CAA-16E1-0429-36A22BF6A9A9}"/>
                  </a:ext>
                </a:extLst>
              </p:cNvPr>
              <p:cNvSpPr txBox="1"/>
              <p:nvPr/>
            </p:nvSpPr>
            <p:spPr>
              <a:xfrm>
                <a:off x="1063226" y="1417968"/>
                <a:ext cx="10065548" cy="390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720000">
                  <a:lnSpc>
                    <a:spcPct val="200000"/>
                  </a:lnSpc>
                </a:pPr>
                <a:r>
                  <a:rPr lang="zh-CN" altLang="en-US" sz="2800" dirty="0">
                    <a:latin typeface="+mn-ea"/>
                  </a:rPr>
                  <a:t>设输入序列长度为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为正整数，将该序列按时间顺序的奇偶分解为越来越短的子序列，称为基</a:t>
                </a:r>
                <a:r>
                  <a:rPr lang="en-US" altLang="zh-CN" sz="2800" dirty="0">
                    <a:latin typeface="+mn-ea"/>
                  </a:rPr>
                  <a:t>2</a:t>
                </a:r>
                <a:r>
                  <a:rPr lang="zh-CN" altLang="en-US" sz="2800" dirty="0">
                    <a:latin typeface="+mn-ea"/>
                  </a:rPr>
                  <a:t>按时间抽取的</a:t>
                </a:r>
                <a:r>
                  <a:rPr lang="en-US" altLang="zh-CN" sz="2800" dirty="0">
                    <a:latin typeface="+mn-ea"/>
                  </a:rPr>
                  <a:t>FFT</a:t>
                </a:r>
                <a:r>
                  <a:rPr lang="zh-CN" altLang="en-US" sz="2800" dirty="0">
                    <a:latin typeface="+mn-ea"/>
                  </a:rPr>
                  <a:t>算法</a:t>
                </a:r>
                <a:endParaRPr lang="en-US" altLang="zh-CN" sz="2800" dirty="0">
                  <a:latin typeface="+mn-ea"/>
                </a:endParaRPr>
              </a:p>
              <a:p>
                <a:pPr lvl="0" indent="720000">
                  <a:lnSpc>
                    <a:spcPct val="150000"/>
                  </a:lnSpc>
                  <a:defRPr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FFT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的计算程序可以分成两部分；一部分是倒序重排，另一部分是蝶形运算。</a:t>
                </a:r>
                <a:endParaRPr lang="en-US" altLang="zh-CN" sz="2800" dirty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AA3299-4CAA-16E1-0429-36A22BF6A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26" y="1417968"/>
                <a:ext cx="10065548" cy="3909596"/>
              </a:xfrm>
              <a:prstGeom prst="rect">
                <a:avLst/>
              </a:prstGeom>
              <a:blipFill>
                <a:blip r:embed="rId6"/>
                <a:stretch>
                  <a:fillRect l="-1211" r="-484" b="-3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82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6250D7-68A9-B3E9-C49D-931B7DB9C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60" y="1967321"/>
            <a:ext cx="8220075" cy="35242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BD4A8E-C7E4-D6B6-A55E-5AAE81A758F6}"/>
              </a:ext>
            </a:extLst>
          </p:cNvPr>
          <p:cNvSpPr txBox="1"/>
          <p:nvPr/>
        </p:nvSpPr>
        <p:spPr>
          <a:xfrm>
            <a:off x="3230216" y="1405265"/>
            <a:ext cx="573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N</a:t>
            </a:r>
            <a:r>
              <a:rPr lang="zh-CN" altLang="en-US" sz="2800" dirty="0">
                <a:latin typeface="+mj-ea"/>
                <a:ea typeface="+mj-ea"/>
              </a:rPr>
              <a:t>点</a:t>
            </a:r>
            <a:r>
              <a:rPr lang="en-US" altLang="zh-CN" sz="2800" dirty="0">
                <a:latin typeface="+mj-ea"/>
                <a:ea typeface="+mj-ea"/>
              </a:rPr>
              <a:t>FFT</a:t>
            </a:r>
            <a:r>
              <a:rPr lang="zh-CN" altLang="en-US" sz="2800" dirty="0">
                <a:latin typeface="+mj-ea"/>
                <a:ea typeface="+mj-ea"/>
              </a:rPr>
              <a:t>运算流程图（</a:t>
            </a:r>
            <a:r>
              <a:rPr lang="en-US" altLang="zh-CN" sz="2800" dirty="0">
                <a:latin typeface="+mj-ea"/>
                <a:ea typeface="+mj-ea"/>
              </a:rPr>
              <a:t>N=8</a:t>
            </a:r>
            <a:r>
              <a:rPr lang="zh-CN" altLang="en-US" sz="2800" dirty="0">
                <a:latin typeface="+mj-ea"/>
                <a:ea typeface="+mj-ea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FED680-6EE2-97D4-3A41-4BA9E80F5BEC}"/>
                  </a:ext>
                </a:extLst>
              </p:cNvPr>
              <p:cNvSpPr txBox="1"/>
              <p:nvPr/>
            </p:nvSpPr>
            <p:spPr>
              <a:xfrm>
                <a:off x="8501270" y="2111522"/>
                <a:ext cx="3399183" cy="316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L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代表某一级，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(L=1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2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3…M)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旋转因子记为：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p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是旋转因子指数，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P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相同则为同一种旋转因子。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旋转因子的增量记为：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k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，比如在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M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级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(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最后一级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)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增量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k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总为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1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。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B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表示每个蝶形运算的两个输入数据的间隔。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FED680-6EE2-97D4-3A41-4BA9E80F5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0" y="2111522"/>
                <a:ext cx="3399183" cy="3165803"/>
              </a:xfrm>
              <a:prstGeom prst="rect">
                <a:avLst/>
              </a:prstGeom>
              <a:blipFill>
                <a:blip r:embed="rId7"/>
                <a:stretch>
                  <a:fillRect l="-1616" r="-1616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78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662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旋转因子变化规律</a:t>
              </a:r>
              <a:endPara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18AFCB-0E70-000C-A2E4-7AB86BD0F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96" y="1629000"/>
            <a:ext cx="6884384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1DE604-061F-EDA1-9C29-A4005CAA3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758913"/>
            <a:ext cx="5877093" cy="25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9CB23B-2E9F-FD81-640E-EC5E78F19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6" y="5384350"/>
            <a:ext cx="5594894" cy="9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65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AB14ADA-BA9D-25E0-AB02-73778D6E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67" y="1355524"/>
            <a:ext cx="4390630" cy="4680000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7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码位倒序重排，以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N=8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为例</a:t>
              </a:r>
              <a:endParaRPr lang="da-DK" altLang="zh-CN" sz="280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5F77868-9EC3-B9BE-87B4-E5898A3A1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099" y="1355524"/>
            <a:ext cx="5417636" cy="468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147163-A3A8-D3D2-5BDA-30980061C668}"/>
              </a:ext>
            </a:extLst>
          </p:cNvPr>
          <p:cNvSpPr txBox="1"/>
          <p:nvPr/>
        </p:nvSpPr>
        <p:spPr>
          <a:xfrm>
            <a:off x="534695" y="6169580"/>
            <a:ext cx="76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码位倒序后的顺序是数据送入计算机的顺序</a:t>
            </a:r>
          </a:p>
        </p:txBody>
      </p:sp>
    </p:spTree>
    <p:extLst>
      <p:ext uri="{BB962C8B-B14F-4D97-AF65-F5344CB8AC3E}">
        <p14:creationId xmlns:p14="http://schemas.microsoft.com/office/powerpoint/2010/main" val="177760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6AA74F9-4458-A8A1-CA5A-1E9E0764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815" y="189000"/>
            <a:ext cx="486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6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i="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蝶形运算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编程流程图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6E7E8D-50FF-BD93-5B98-B665FAAA7F4C}"/>
              </a:ext>
            </a:extLst>
          </p:cNvPr>
          <p:cNvSpPr txBox="1"/>
          <p:nvPr/>
        </p:nvSpPr>
        <p:spPr>
          <a:xfrm>
            <a:off x="7991532" y="1518734"/>
            <a:ext cx="3657129" cy="307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54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三层嵌套循环的功能是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最里面的那一层循环完成相同的蝶形运算；中间的一层循环完成因子的变化；最外面的循环完成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次迭代。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447507-02D5-0584-E9CC-8C094F1EE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29" y="1143303"/>
            <a:ext cx="696688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04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IyNzgzYTRiZmZhZmJmODFlZWUxYjYyZTM3Zjc5NT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7614</TotalTime>
  <Words>1823</Words>
  <Application>Microsoft Office PowerPoint</Application>
  <PresentationFormat>宽屏</PresentationFormat>
  <Paragraphs>185</Paragraphs>
  <Slides>34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Times New Roman</vt:lpstr>
      <vt:lpstr>Cambria Math</vt:lpstr>
      <vt:lpstr>宋体</vt:lpstr>
      <vt:lpstr>Arial</vt:lpstr>
      <vt:lpstr>Calibri</vt:lpstr>
      <vt:lpstr>微软雅黑</vt:lpstr>
      <vt:lpstr>-apple-system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 yx</cp:lastModifiedBy>
  <cp:revision>30</cp:revision>
  <dcterms:created xsi:type="dcterms:W3CDTF">2022-04-29T13:09:00Z</dcterms:created>
  <dcterms:modified xsi:type="dcterms:W3CDTF">2023-08-16T12:58:51Z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1929C36C57334A56ADC7B33E2082F1C3</vt:lpwstr>
  </property>
  <property fmtid="{D5CDD505-2E9C-101B-9397-08002B2CF9AE}" pid="3" name="KSOProductBuildVer">
    <vt:lpwstr>2052-11.1.0.11691</vt:lpwstr>
  </property>
</Properties>
</file>